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84" r:id="rId5"/>
    <p:sldId id="286" r:id="rId6"/>
    <p:sldId id="256" r:id="rId7"/>
    <p:sldId id="297" r:id="rId8"/>
    <p:sldId id="279" r:id="rId9"/>
    <p:sldId id="300" r:id="rId10"/>
    <p:sldId id="271" r:id="rId11"/>
    <p:sldId id="306" r:id="rId12"/>
    <p:sldId id="308" r:id="rId13"/>
    <p:sldId id="301" r:id="rId14"/>
    <p:sldId id="305" r:id="rId15"/>
    <p:sldId id="309" r:id="rId16"/>
    <p:sldId id="302" r:id="rId17"/>
    <p:sldId id="304" r:id="rId18"/>
    <p:sldId id="303" r:id="rId19"/>
    <p:sldId id="298" r:id="rId20"/>
    <p:sldId id="311" r:id="rId21"/>
    <p:sldId id="312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660"/>
  </p:normalViewPr>
  <p:slideViewPr>
    <p:cSldViewPr>
      <p:cViewPr varScale="1">
        <p:scale>
          <a:sx n="55" d="100"/>
          <a:sy n="55" d="100"/>
        </p:scale>
        <p:origin x="1550" y="-307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80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9/3/2021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1905000" y="1447800"/>
            <a:ext cx="8077195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6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Transactionnelle</a:t>
            </a:r>
            <a:endParaRPr lang="en-US" sz="48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5213352" y="3423385"/>
            <a:ext cx="4217999" cy="21178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>
                <a:latin typeface="Impact" pitchFamily="34" charset="0"/>
              </a:rPr>
              <a:t>Repository </a:t>
            </a:r>
            <a:r>
              <a:rPr lang="en-US" sz="4800" dirty="0">
                <a:latin typeface="Impact" pitchFamily="34" charset="0"/>
              </a:rPr>
              <a:t>Patterns</a:t>
            </a:r>
            <a:endParaRPr lang="en-US" sz="4000" dirty="0">
              <a:latin typeface="Impact" pitchFamily="34" charset="0"/>
            </a:endParaRPr>
          </a:p>
        </p:txBody>
      </p:sp>
      <p:pic>
        <p:nvPicPr>
          <p:cNvPr id="52" name="construction_worker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040" y="1943857"/>
            <a:ext cx="3238500" cy="49348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4572000"/>
            <a:ext cx="24257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45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8F091DF-C61C-4194-ACB4-22D2965AC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1219200"/>
          </a:xfrm>
        </p:spPr>
        <p:txBody>
          <a:bodyPr/>
          <a:lstStyle/>
          <a:p>
            <a:r>
              <a:rPr lang="fr-CA" dirty="0"/>
              <a:t>Moyenne application</a:t>
            </a:r>
            <a:endParaRPr lang="en-CA" dirty="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6DDFFF9F-590F-4045-A01D-0A83F6B9FD0E}"/>
              </a:ext>
            </a:extLst>
          </p:cNvPr>
          <p:cNvSpPr/>
          <p:nvPr/>
        </p:nvSpPr>
        <p:spPr>
          <a:xfrm>
            <a:off x="990600" y="1802756"/>
            <a:ext cx="3505200" cy="391224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complet</a:t>
            </a:r>
            <a:endParaRPr lang="en-US" sz="2400" b="1" dirty="0">
              <a:solidFill>
                <a:schemeClr val="tx2"/>
              </a:solidFill>
            </a:endParaRPr>
          </a:p>
          <a:p>
            <a:pPr algn="ctr"/>
            <a:r>
              <a:rPr lang="en-US" sz="2400" i="1" dirty="0" err="1">
                <a:solidFill>
                  <a:schemeClr val="tx2"/>
                </a:solidFill>
              </a:rPr>
              <a:t>Toutes</a:t>
            </a:r>
            <a:r>
              <a:rPr lang="en-US" sz="2400" i="1" dirty="0">
                <a:solidFill>
                  <a:schemeClr val="tx2"/>
                </a:solidFill>
              </a:rPr>
              <a:t> les entities</a:t>
            </a:r>
          </a:p>
          <a:p>
            <a:r>
              <a:rPr lang="en-US" sz="2400" dirty="0">
                <a:solidFill>
                  <a:schemeClr val="tx2"/>
                </a:solidFill>
              </a:rPr>
              <a:t>Add</a:t>
            </a:r>
          </a:p>
          <a:p>
            <a:r>
              <a:rPr lang="en-US" sz="2400" dirty="0">
                <a:solidFill>
                  <a:schemeClr val="tx2"/>
                </a:solidFill>
              </a:rPr>
              <a:t>Create</a:t>
            </a:r>
          </a:p>
          <a:p>
            <a:r>
              <a:rPr lang="en-US" sz="2400" dirty="0">
                <a:solidFill>
                  <a:schemeClr val="tx2"/>
                </a:solidFill>
              </a:rPr>
              <a:t>Update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Spécifique</a:t>
            </a:r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strike="sngStrike" dirty="0">
                <a:solidFill>
                  <a:schemeClr val="accent1"/>
                </a:solidFill>
              </a:rPr>
              <a:t>Validation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Etc</a:t>
            </a:r>
            <a:r>
              <a:rPr lang="en-US" sz="2400" dirty="0">
                <a:solidFill>
                  <a:schemeClr val="tx2"/>
                </a:solidFill>
              </a:rPr>
              <a:t>…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6D976EF6-F009-469C-BF00-0AD21E2AD747}"/>
              </a:ext>
            </a:extLst>
          </p:cNvPr>
          <p:cNvSpPr/>
          <p:nvPr/>
        </p:nvSpPr>
        <p:spPr>
          <a:xfrm>
            <a:off x="5181600" y="1802757"/>
            <a:ext cx="2971800" cy="12954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Règles</a:t>
            </a:r>
            <a:r>
              <a:rPr lang="en-US" sz="2400" b="1" dirty="0">
                <a:solidFill>
                  <a:schemeClr val="tx2"/>
                </a:solidFill>
              </a:rPr>
              <a:t> Validation</a:t>
            </a:r>
          </a:p>
          <a:p>
            <a:pPr algn="ctr"/>
            <a:r>
              <a:rPr lang="en-US" sz="2400" i="1" dirty="0" err="1">
                <a:solidFill>
                  <a:schemeClr val="tx2"/>
                </a:solidFill>
              </a:rPr>
              <a:t>Toutes</a:t>
            </a:r>
            <a:r>
              <a:rPr lang="en-US" sz="2400" i="1" dirty="0">
                <a:solidFill>
                  <a:schemeClr val="tx2"/>
                </a:solidFill>
              </a:rPr>
              <a:t> les entities</a:t>
            </a:r>
          </a:p>
        </p:txBody>
      </p:sp>
    </p:spTree>
    <p:extLst>
      <p:ext uri="{BB962C8B-B14F-4D97-AF65-F5344CB8AC3E}">
        <p14:creationId xmlns:p14="http://schemas.microsoft.com/office/powerpoint/2010/main" val="33386415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8F091DF-C61C-4194-ACB4-22D2965AC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1219200"/>
          </a:xfrm>
        </p:spPr>
        <p:txBody>
          <a:bodyPr/>
          <a:lstStyle/>
          <a:p>
            <a:r>
              <a:rPr lang="fr-CA" dirty="0"/>
              <a:t>Moyenne application</a:t>
            </a:r>
            <a:endParaRPr lang="en-CA" dirty="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6DDFFF9F-590F-4045-A01D-0A83F6B9FD0E}"/>
              </a:ext>
            </a:extLst>
          </p:cNvPr>
          <p:cNvSpPr/>
          <p:nvPr/>
        </p:nvSpPr>
        <p:spPr>
          <a:xfrm>
            <a:off x="990600" y="1802756"/>
            <a:ext cx="3505200" cy="391224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complet</a:t>
            </a:r>
            <a:endParaRPr lang="en-US" sz="2400" b="1" dirty="0">
              <a:solidFill>
                <a:schemeClr val="tx2"/>
              </a:solidFill>
            </a:endParaRPr>
          </a:p>
          <a:p>
            <a:pPr algn="ctr"/>
            <a:r>
              <a:rPr lang="en-US" sz="2400" i="1" dirty="0" err="1">
                <a:solidFill>
                  <a:schemeClr val="tx2"/>
                </a:solidFill>
              </a:rPr>
              <a:t>Toutes</a:t>
            </a:r>
            <a:r>
              <a:rPr lang="en-US" sz="2400" i="1" dirty="0">
                <a:solidFill>
                  <a:schemeClr val="tx2"/>
                </a:solidFill>
              </a:rPr>
              <a:t> les entities</a:t>
            </a:r>
          </a:p>
          <a:p>
            <a:r>
              <a:rPr lang="en-US" sz="2400" dirty="0">
                <a:solidFill>
                  <a:schemeClr val="tx2"/>
                </a:solidFill>
              </a:rPr>
              <a:t>Add</a:t>
            </a:r>
          </a:p>
          <a:p>
            <a:r>
              <a:rPr lang="en-US" sz="2400" dirty="0">
                <a:solidFill>
                  <a:schemeClr val="tx2"/>
                </a:solidFill>
              </a:rPr>
              <a:t>Create</a:t>
            </a:r>
          </a:p>
          <a:p>
            <a:r>
              <a:rPr lang="en-US" sz="2400" dirty="0">
                <a:solidFill>
                  <a:schemeClr val="tx2"/>
                </a:solidFill>
              </a:rPr>
              <a:t>Update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Spécifique</a:t>
            </a:r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strike="sngStrike" dirty="0">
                <a:solidFill>
                  <a:schemeClr val="accent1"/>
                </a:solidFill>
              </a:rPr>
              <a:t>Validation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Etc</a:t>
            </a:r>
            <a:r>
              <a:rPr lang="en-US" sz="2400" dirty="0">
                <a:solidFill>
                  <a:schemeClr val="tx2"/>
                </a:solidFill>
              </a:rPr>
              <a:t>…</a:t>
            </a:r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6D976EF6-F009-469C-BF00-0AD21E2AD747}"/>
              </a:ext>
            </a:extLst>
          </p:cNvPr>
          <p:cNvSpPr/>
          <p:nvPr/>
        </p:nvSpPr>
        <p:spPr>
          <a:xfrm>
            <a:off x="5181600" y="1802757"/>
            <a:ext cx="2971800" cy="12954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Règles</a:t>
            </a:r>
            <a:r>
              <a:rPr lang="en-US" sz="2400" b="1" dirty="0">
                <a:solidFill>
                  <a:schemeClr val="tx2"/>
                </a:solidFill>
              </a:rPr>
              <a:t> Validation</a:t>
            </a:r>
          </a:p>
          <a:p>
            <a:pPr algn="ctr"/>
            <a:r>
              <a:rPr lang="en-US" sz="2400" i="1" dirty="0" err="1">
                <a:solidFill>
                  <a:schemeClr val="tx2"/>
                </a:solidFill>
              </a:rPr>
              <a:t>Toutes</a:t>
            </a:r>
            <a:r>
              <a:rPr lang="en-US" sz="2400" i="1" dirty="0">
                <a:solidFill>
                  <a:schemeClr val="tx2"/>
                </a:solidFill>
              </a:rPr>
              <a:t> les entities</a:t>
            </a:r>
          </a:p>
        </p:txBody>
      </p:sp>
      <p:sp>
        <p:nvSpPr>
          <p:cNvPr id="5" name="Rectangle : coins arrondis 4">
            <a:extLst>
              <a:ext uri="{FF2B5EF4-FFF2-40B4-BE49-F238E27FC236}">
                <a16:creationId xmlns:a16="http://schemas.microsoft.com/office/drawing/2014/main" id="{37EEC03A-3740-4756-B41F-8BBC6D89C494}"/>
              </a:ext>
            </a:extLst>
          </p:cNvPr>
          <p:cNvSpPr/>
          <p:nvPr/>
        </p:nvSpPr>
        <p:spPr>
          <a:xfrm>
            <a:off x="5257800" y="3657600"/>
            <a:ext cx="2971800" cy="83820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Repository Stored Procedures</a:t>
            </a:r>
            <a:endParaRPr lang="en-US" sz="2400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5179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Exemple</a:t>
            </a:r>
            <a:r>
              <a:rPr lang="en-US" dirty="0">
                <a:solidFill>
                  <a:schemeClr val="accent1"/>
                </a:solidFill>
              </a:rPr>
              <a:t> Repository Class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7CCD6A-106F-4F4F-90E9-3AAF64FD29BF}"/>
              </a:ext>
            </a:extLst>
          </p:cNvPr>
          <p:cNvSpPr/>
          <p:nvPr/>
        </p:nvSpPr>
        <p:spPr>
          <a:xfrm>
            <a:off x="165904" y="1143001"/>
            <a:ext cx="8686800" cy="52629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StoredProc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1400" dirty="0" err="1">
                <a:latin typeface="Consolas" panose="020B0609020204030204" pitchFamily="49" charset="0"/>
              </a:rPr>
              <a:t>IStoredProc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 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ApplicationDbContext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ConnectionString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>
                <a:solidFill>
                  <a:srgbClr val="A31515"/>
                </a:solidFill>
                <a:latin typeface="Consolas" panose="020B0609020204030204" pitchFamily="49" charset="0"/>
              </a:rPr>
              <a:t>""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SP_Call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ApplicationDbContext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db.Database.GetDbConnection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Dispose()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db.Dispose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Execute(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procedureName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DynamicParameters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param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using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SqlConnection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sqlCon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SqlConnection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ConnectionString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sqlCon.Open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sqlCon.Execute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procedureName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, param,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commandType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System.Data.CommandType.StoredProcedure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}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…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8509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8F091DF-C61C-4194-ACB4-22D2965AC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995" y="202556"/>
            <a:ext cx="9067800" cy="1219200"/>
          </a:xfrm>
        </p:spPr>
        <p:txBody>
          <a:bodyPr/>
          <a:lstStyle/>
          <a:p>
            <a:r>
              <a:rPr lang="fr-CA" dirty="0"/>
              <a:t>Moyenne à grosse application</a:t>
            </a:r>
            <a:endParaRPr lang="en-CA" dirty="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6DDFFF9F-590F-4045-A01D-0A83F6B9FD0E}"/>
              </a:ext>
            </a:extLst>
          </p:cNvPr>
          <p:cNvSpPr/>
          <p:nvPr/>
        </p:nvSpPr>
        <p:spPr>
          <a:xfrm>
            <a:off x="228600" y="1066800"/>
            <a:ext cx="3768525" cy="2794323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générique</a:t>
            </a:r>
            <a:endParaRPr lang="en-US" sz="2400" b="1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Add</a:t>
            </a:r>
          </a:p>
          <a:p>
            <a:r>
              <a:rPr lang="en-US" sz="2400" dirty="0">
                <a:solidFill>
                  <a:schemeClr val="tx2"/>
                </a:solidFill>
              </a:rPr>
              <a:t>Create</a:t>
            </a:r>
          </a:p>
          <a:p>
            <a:r>
              <a:rPr lang="en-US" sz="2400" dirty="0">
                <a:solidFill>
                  <a:schemeClr val="tx2"/>
                </a:solidFill>
              </a:rPr>
              <a:t>Get</a:t>
            </a:r>
          </a:p>
          <a:p>
            <a:r>
              <a:rPr lang="en-US" sz="2400" dirty="0">
                <a:solidFill>
                  <a:schemeClr val="tx2"/>
                </a:solidFill>
              </a:rPr>
              <a:t>Remove</a:t>
            </a:r>
          </a:p>
          <a:p>
            <a:r>
              <a:rPr lang="en-US" sz="2400" strike="sngStrike" dirty="0">
                <a:solidFill>
                  <a:schemeClr val="tx2"/>
                </a:solidFill>
              </a:rPr>
              <a:t>Save</a:t>
            </a:r>
          </a:p>
          <a:p>
            <a:r>
              <a:rPr lang="en-US" sz="2400" strike="sngStrike" dirty="0">
                <a:solidFill>
                  <a:schemeClr val="tx2"/>
                </a:solidFill>
              </a:rPr>
              <a:t>Dispose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92AA57EF-4C20-49C8-A735-C6EA659CCCD4}"/>
              </a:ext>
            </a:extLst>
          </p:cNvPr>
          <p:cNvSpPr/>
          <p:nvPr/>
        </p:nvSpPr>
        <p:spPr>
          <a:xfrm>
            <a:off x="4765875" y="1752600"/>
            <a:ext cx="2971800" cy="83820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solidFill>
                  <a:schemeClr val="tx1"/>
                </a:solidFill>
              </a:rPr>
              <a:t>Repository Stored Procedures</a:t>
            </a:r>
            <a:endParaRPr lang="en-US" sz="2400" i="1" dirty="0">
              <a:solidFill>
                <a:schemeClr val="tx1"/>
              </a:solidFill>
            </a:endParaRP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E686E18F-FEFE-4D5C-83D0-A4BCBCA25A7D}"/>
              </a:ext>
            </a:extLst>
          </p:cNvPr>
          <p:cNvSpPr/>
          <p:nvPr/>
        </p:nvSpPr>
        <p:spPr>
          <a:xfrm>
            <a:off x="304800" y="3962400"/>
            <a:ext cx="2590800" cy="22098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Repository Entity1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SpécifiqueEntity1</a:t>
            </a:r>
          </a:p>
          <a:p>
            <a:r>
              <a:rPr lang="en-US" sz="2400" strike="sngStrike" dirty="0">
                <a:solidFill>
                  <a:schemeClr val="accent1">
                    <a:lumMod val="75000"/>
                  </a:schemeClr>
                </a:solidFill>
              </a:rPr>
              <a:t>Validation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D07E8608-8C0C-4C3F-A9BF-393F202DA7E8}"/>
              </a:ext>
            </a:extLst>
          </p:cNvPr>
          <p:cNvSpPr/>
          <p:nvPr/>
        </p:nvSpPr>
        <p:spPr>
          <a:xfrm>
            <a:off x="3200400" y="3962400"/>
            <a:ext cx="2590800" cy="22098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Repository Entity2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SpécifiqueEntity2</a:t>
            </a:r>
          </a:p>
          <a:p>
            <a:r>
              <a:rPr lang="en-US" sz="2400" strike="sngStrike" dirty="0">
                <a:solidFill>
                  <a:schemeClr val="accent1">
                    <a:lumMod val="75000"/>
                  </a:schemeClr>
                </a:solidFill>
              </a:rPr>
              <a:t>Validation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6" name="Rectangle : coins arrondis 15">
            <a:extLst>
              <a:ext uri="{FF2B5EF4-FFF2-40B4-BE49-F238E27FC236}">
                <a16:creationId xmlns:a16="http://schemas.microsoft.com/office/drawing/2014/main" id="{677E1310-2382-40AB-BA28-7062DAC24FD2}"/>
              </a:ext>
            </a:extLst>
          </p:cNvPr>
          <p:cNvSpPr/>
          <p:nvPr/>
        </p:nvSpPr>
        <p:spPr>
          <a:xfrm>
            <a:off x="6172200" y="3962400"/>
            <a:ext cx="2590800" cy="22098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Repository Entity3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SpécifiqueEntity3</a:t>
            </a:r>
          </a:p>
          <a:p>
            <a:r>
              <a:rPr lang="en-US" sz="2400" strike="sngStrike" dirty="0">
                <a:solidFill>
                  <a:schemeClr val="accent1">
                    <a:lumMod val="75000"/>
                  </a:schemeClr>
                </a:solidFill>
              </a:rPr>
              <a:t>Validation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48549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8F091DF-C61C-4194-ACB4-22D2965AC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1219200"/>
          </a:xfrm>
        </p:spPr>
        <p:txBody>
          <a:bodyPr/>
          <a:lstStyle/>
          <a:p>
            <a:r>
              <a:rPr lang="fr-CA" dirty="0"/>
              <a:t>Moyenne à grosse application</a:t>
            </a:r>
            <a:endParaRPr lang="en-CA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6D976EF6-F009-469C-BF00-0AD21E2AD747}"/>
              </a:ext>
            </a:extLst>
          </p:cNvPr>
          <p:cNvSpPr/>
          <p:nvPr/>
        </p:nvSpPr>
        <p:spPr>
          <a:xfrm>
            <a:off x="4795776" y="1219202"/>
            <a:ext cx="2971800" cy="12954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Règles</a:t>
            </a:r>
            <a:r>
              <a:rPr lang="en-US" sz="2400" b="1" dirty="0">
                <a:solidFill>
                  <a:schemeClr val="tx2"/>
                </a:solidFill>
              </a:rPr>
              <a:t> Validation</a:t>
            </a:r>
          </a:p>
          <a:p>
            <a:pPr algn="ctr"/>
            <a:r>
              <a:rPr lang="en-US" sz="2400" i="1" dirty="0" err="1">
                <a:solidFill>
                  <a:schemeClr val="tx2"/>
                </a:solidFill>
              </a:rPr>
              <a:t>Toutes</a:t>
            </a:r>
            <a:r>
              <a:rPr lang="en-US" sz="2400" i="1" dirty="0">
                <a:solidFill>
                  <a:schemeClr val="tx2"/>
                </a:solidFill>
              </a:rPr>
              <a:t> les entities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914FB574-83E1-4A00-8798-4AB27374CFE3}"/>
              </a:ext>
            </a:extLst>
          </p:cNvPr>
          <p:cNvSpPr/>
          <p:nvPr/>
        </p:nvSpPr>
        <p:spPr>
          <a:xfrm>
            <a:off x="304800" y="3962400"/>
            <a:ext cx="2590800" cy="22098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Repository Entity1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SpécifiqueEntity1</a:t>
            </a:r>
          </a:p>
          <a:p>
            <a:r>
              <a:rPr lang="en-US" sz="2400" strike="sngStrike" dirty="0">
                <a:solidFill>
                  <a:schemeClr val="accent1">
                    <a:lumMod val="75000"/>
                  </a:schemeClr>
                </a:solidFill>
              </a:rPr>
              <a:t>Validation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24520771-AED2-43B9-ABE8-05B372AF8889}"/>
              </a:ext>
            </a:extLst>
          </p:cNvPr>
          <p:cNvSpPr/>
          <p:nvPr/>
        </p:nvSpPr>
        <p:spPr>
          <a:xfrm>
            <a:off x="3200400" y="3962400"/>
            <a:ext cx="2590800" cy="22098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Repository Entity2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SpécifiqueEntity2</a:t>
            </a:r>
          </a:p>
          <a:p>
            <a:r>
              <a:rPr lang="en-US" sz="2400" strike="sngStrike" dirty="0">
                <a:solidFill>
                  <a:schemeClr val="accent1">
                    <a:lumMod val="75000"/>
                  </a:schemeClr>
                </a:solidFill>
              </a:rPr>
              <a:t>Validation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BBCD1F7F-5F7E-411A-B00B-E62EC11752BF}"/>
              </a:ext>
            </a:extLst>
          </p:cNvPr>
          <p:cNvSpPr/>
          <p:nvPr/>
        </p:nvSpPr>
        <p:spPr>
          <a:xfrm>
            <a:off x="6172200" y="3962400"/>
            <a:ext cx="2590800" cy="22098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Repository Entity3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SpécifiqueEntity3</a:t>
            </a:r>
          </a:p>
          <a:p>
            <a:r>
              <a:rPr lang="en-US" sz="2400" strike="sngStrike" dirty="0">
                <a:solidFill>
                  <a:schemeClr val="accent1">
                    <a:lumMod val="75000"/>
                  </a:schemeClr>
                </a:solidFill>
              </a:rPr>
              <a:t>Validation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AE5E6440-84BC-433D-B470-28025E3EE5AE}"/>
              </a:ext>
            </a:extLst>
          </p:cNvPr>
          <p:cNvSpPr/>
          <p:nvPr/>
        </p:nvSpPr>
        <p:spPr>
          <a:xfrm>
            <a:off x="4876800" y="2751882"/>
            <a:ext cx="2971800" cy="838200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i="1" dirty="0">
                <a:solidFill>
                  <a:schemeClr val="tx1"/>
                </a:solidFill>
              </a:rPr>
              <a:t>Repository Stored Procedures</a:t>
            </a:r>
            <a:endParaRPr lang="en-US" sz="2400" i="1" dirty="0">
              <a:solidFill>
                <a:schemeClr val="tx1"/>
              </a:solidFill>
            </a:endParaRP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E18EDA3D-49E8-4A10-A839-EC993CF62A71}"/>
              </a:ext>
            </a:extLst>
          </p:cNvPr>
          <p:cNvSpPr/>
          <p:nvPr/>
        </p:nvSpPr>
        <p:spPr>
          <a:xfrm>
            <a:off x="109959" y="1065833"/>
            <a:ext cx="3768525" cy="2794323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générique</a:t>
            </a:r>
            <a:endParaRPr lang="en-US" sz="2400" b="1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Add</a:t>
            </a:r>
          </a:p>
          <a:p>
            <a:r>
              <a:rPr lang="en-US" sz="2400" dirty="0">
                <a:solidFill>
                  <a:schemeClr val="tx2"/>
                </a:solidFill>
              </a:rPr>
              <a:t>Create</a:t>
            </a:r>
          </a:p>
          <a:p>
            <a:r>
              <a:rPr lang="en-US" sz="2400" dirty="0">
                <a:solidFill>
                  <a:schemeClr val="tx2"/>
                </a:solidFill>
              </a:rPr>
              <a:t>Get</a:t>
            </a:r>
          </a:p>
          <a:p>
            <a:r>
              <a:rPr lang="en-US" sz="2400" dirty="0">
                <a:solidFill>
                  <a:schemeClr val="tx2"/>
                </a:solidFill>
              </a:rPr>
              <a:t>Remove</a:t>
            </a:r>
          </a:p>
          <a:p>
            <a:r>
              <a:rPr lang="en-US" sz="2400" strike="sngStrike" dirty="0">
                <a:solidFill>
                  <a:schemeClr val="tx2"/>
                </a:solidFill>
              </a:rPr>
              <a:t>Save</a:t>
            </a:r>
          </a:p>
          <a:p>
            <a:r>
              <a:rPr lang="en-US" sz="2400" strike="sngStrike" dirty="0">
                <a:solidFill>
                  <a:schemeClr val="tx2"/>
                </a:solidFill>
              </a:rPr>
              <a:t>Dispose</a:t>
            </a:r>
          </a:p>
        </p:txBody>
      </p:sp>
    </p:spTree>
    <p:extLst>
      <p:ext uri="{BB962C8B-B14F-4D97-AF65-F5344CB8AC3E}">
        <p14:creationId xmlns:p14="http://schemas.microsoft.com/office/powerpoint/2010/main" val="17421734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8F091DF-C61C-4194-ACB4-22D2965AC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1219200"/>
          </a:xfrm>
        </p:spPr>
        <p:txBody>
          <a:bodyPr/>
          <a:lstStyle/>
          <a:p>
            <a:r>
              <a:rPr lang="fr-CA" dirty="0"/>
              <a:t>Moyenne à grosse application</a:t>
            </a:r>
            <a:endParaRPr lang="en-CA" dirty="0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6D976EF6-F009-469C-BF00-0AD21E2AD747}"/>
              </a:ext>
            </a:extLst>
          </p:cNvPr>
          <p:cNvSpPr/>
          <p:nvPr/>
        </p:nvSpPr>
        <p:spPr>
          <a:xfrm>
            <a:off x="4610100" y="1058601"/>
            <a:ext cx="3924300" cy="8382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Règles</a:t>
            </a:r>
            <a:r>
              <a:rPr lang="en-US" sz="2400" b="1" dirty="0">
                <a:solidFill>
                  <a:schemeClr val="tx2"/>
                </a:solidFill>
              </a:rPr>
              <a:t> Validation</a:t>
            </a:r>
          </a:p>
          <a:p>
            <a:pPr algn="ctr"/>
            <a:r>
              <a:rPr lang="en-US" sz="2400" i="1" dirty="0">
                <a:solidFill>
                  <a:schemeClr val="tx2"/>
                </a:solidFill>
              </a:rPr>
              <a:t>Entity1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53FA8209-22D3-4AC5-AE37-BEE034C2D9E9}"/>
              </a:ext>
            </a:extLst>
          </p:cNvPr>
          <p:cNvSpPr/>
          <p:nvPr/>
        </p:nvSpPr>
        <p:spPr>
          <a:xfrm>
            <a:off x="4632769" y="1977100"/>
            <a:ext cx="3924300" cy="8382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Règles</a:t>
            </a:r>
            <a:r>
              <a:rPr lang="en-US" sz="2400" b="1" dirty="0">
                <a:solidFill>
                  <a:schemeClr val="tx2"/>
                </a:solidFill>
              </a:rPr>
              <a:t> Validation</a:t>
            </a:r>
          </a:p>
          <a:p>
            <a:pPr algn="ctr"/>
            <a:r>
              <a:rPr lang="en-US" sz="2400" i="1" dirty="0">
                <a:solidFill>
                  <a:schemeClr val="tx2"/>
                </a:solidFill>
              </a:rPr>
              <a:t>Entity2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3FEE8348-1C30-42E3-89F2-4D375D7C8559}"/>
              </a:ext>
            </a:extLst>
          </p:cNvPr>
          <p:cNvSpPr/>
          <p:nvPr/>
        </p:nvSpPr>
        <p:spPr>
          <a:xfrm>
            <a:off x="4632769" y="2941657"/>
            <a:ext cx="3924300" cy="838200"/>
          </a:xfrm>
          <a:prstGeom prst="round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Règles</a:t>
            </a:r>
            <a:r>
              <a:rPr lang="en-US" sz="2400" b="1" dirty="0">
                <a:solidFill>
                  <a:schemeClr val="tx2"/>
                </a:solidFill>
              </a:rPr>
              <a:t> Validation</a:t>
            </a:r>
          </a:p>
          <a:p>
            <a:pPr algn="ctr"/>
            <a:r>
              <a:rPr lang="en-US" sz="2400" i="1" dirty="0">
                <a:solidFill>
                  <a:schemeClr val="tx2"/>
                </a:solidFill>
              </a:rPr>
              <a:t>Entity3</a:t>
            </a:r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DF52BF5C-82C6-46B1-9A18-729D0CD460F1}"/>
              </a:ext>
            </a:extLst>
          </p:cNvPr>
          <p:cNvSpPr/>
          <p:nvPr/>
        </p:nvSpPr>
        <p:spPr>
          <a:xfrm>
            <a:off x="109959" y="1065833"/>
            <a:ext cx="3768525" cy="2794323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générique</a:t>
            </a:r>
            <a:endParaRPr lang="en-US" sz="2400" b="1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Add</a:t>
            </a:r>
          </a:p>
          <a:p>
            <a:r>
              <a:rPr lang="en-US" sz="2400" dirty="0">
                <a:solidFill>
                  <a:schemeClr val="tx2"/>
                </a:solidFill>
              </a:rPr>
              <a:t>Create</a:t>
            </a:r>
          </a:p>
          <a:p>
            <a:r>
              <a:rPr lang="en-US" sz="2400" dirty="0">
                <a:solidFill>
                  <a:schemeClr val="tx2"/>
                </a:solidFill>
              </a:rPr>
              <a:t>Get</a:t>
            </a:r>
          </a:p>
          <a:p>
            <a:r>
              <a:rPr lang="en-US" sz="2400" dirty="0">
                <a:solidFill>
                  <a:schemeClr val="tx2"/>
                </a:solidFill>
              </a:rPr>
              <a:t>Remove</a:t>
            </a:r>
          </a:p>
          <a:p>
            <a:r>
              <a:rPr lang="en-US" sz="2400" strike="sngStrike" dirty="0">
                <a:solidFill>
                  <a:schemeClr val="tx2"/>
                </a:solidFill>
              </a:rPr>
              <a:t>Save</a:t>
            </a:r>
          </a:p>
          <a:p>
            <a:r>
              <a:rPr lang="en-US" sz="2400" strike="sngStrike" dirty="0">
                <a:solidFill>
                  <a:schemeClr val="tx2"/>
                </a:solidFill>
              </a:rPr>
              <a:t>Dispose</a:t>
            </a:r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3C6FF676-2CFA-4988-8DB0-E8553D6CFB03}"/>
              </a:ext>
            </a:extLst>
          </p:cNvPr>
          <p:cNvSpPr/>
          <p:nvPr/>
        </p:nvSpPr>
        <p:spPr>
          <a:xfrm>
            <a:off x="304800" y="3962400"/>
            <a:ext cx="2590800" cy="22098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Repository Entity1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SpécifiqueEntity1</a:t>
            </a:r>
          </a:p>
          <a:p>
            <a:r>
              <a:rPr lang="en-US" sz="2400" strike="sngStrike" dirty="0">
                <a:solidFill>
                  <a:schemeClr val="accent1">
                    <a:lumMod val="75000"/>
                  </a:schemeClr>
                </a:solidFill>
              </a:rPr>
              <a:t>Validation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3B5E9E2F-C0D9-4D9B-9F0F-D454BFE61976}"/>
              </a:ext>
            </a:extLst>
          </p:cNvPr>
          <p:cNvSpPr/>
          <p:nvPr/>
        </p:nvSpPr>
        <p:spPr>
          <a:xfrm>
            <a:off x="3200400" y="3962400"/>
            <a:ext cx="2590800" cy="22098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Repository Entity2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SpécifiqueEntity2</a:t>
            </a:r>
          </a:p>
          <a:p>
            <a:r>
              <a:rPr lang="en-US" sz="2400" strike="sngStrike" dirty="0">
                <a:solidFill>
                  <a:schemeClr val="accent1">
                    <a:lumMod val="75000"/>
                  </a:schemeClr>
                </a:solidFill>
              </a:rPr>
              <a:t>Validation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7D2168A7-53DB-4FE6-B6BE-584580742D46}"/>
              </a:ext>
            </a:extLst>
          </p:cNvPr>
          <p:cNvSpPr/>
          <p:nvPr/>
        </p:nvSpPr>
        <p:spPr>
          <a:xfrm>
            <a:off x="6172200" y="3962400"/>
            <a:ext cx="2590800" cy="2209800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Repository Entity3</a:t>
            </a:r>
          </a:p>
          <a:p>
            <a:r>
              <a:rPr lang="en-US" sz="2400" dirty="0">
                <a:solidFill>
                  <a:schemeClr val="bg1"/>
                </a:solidFill>
              </a:rPr>
              <a:t>Update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Save</a:t>
            </a:r>
          </a:p>
          <a:p>
            <a:r>
              <a:rPr lang="en-US" sz="2400" dirty="0">
                <a:solidFill>
                  <a:schemeClr val="bg1"/>
                </a:solidFill>
              </a:rPr>
              <a:t>SpécifiqueEntity3</a:t>
            </a:r>
          </a:p>
          <a:p>
            <a:r>
              <a:rPr lang="en-US" sz="2400" strike="sngStrike" dirty="0">
                <a:solidFill>
                  <a:schemeClr val="accent1">
                    <a:lumMod val="75000"/>
                  </a:schemeClr>
                </a:solidFill>
              </a:rPr>
              <a:t>Validation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5532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/>
              <a:t>Unit Of Work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57200" y="1066800"/>
            <a:ext cx="8534400" cy="5029200"/>
          </a:xfrm>
        </p:spPr>
        <p:txBody>
          <a:bodyPr/>
          <a:lstStyle/>
          <a:p>
            <a:pPr marL="342900" indent="-342900" algn="l">
              <a:buBlip>
                <a:blip r:embed="rId2"/>
              </a:buBlip>
            </a:pPr>
            <a:r>
              <a:rPr lang="en-US" sz="2800" b="1" dirty="0" err="1">
                <a:solidFill>
                  <a:schemeClr val="tx2"/>
                </a:solidFill>
              </a:rPr>
              <a:t>Permet</a:t>
            </a:r>
            <a:r>
              <a:rPr lang="en-US" sz="2800" b="1" dirty="0">
                <a:solidFill>
                  <a:schemeClr val="tx2"/>
                </a:solidFill>
              </a:rPr>
              <a:t> </a:t>
            </a:r>
            <a:r>
              <a:rPr lang="en-US" sz="2800" b="1" dirty="0" err="1">
                <a:solidFill>
                  <a:schemeClr val="tx2"/>
                </a:solidFill>
              </a:rPr>
              <a:t>d’encapsuler</a:t>
            </a:r>
            <a:r>
              <a:rPr lang="en-US" sz="2800" b="1" dirty="0">
                <a:solidFill>
                  <a:schemeClr val="tx2"/>
                </a:solidFill>
              </a:rPr>
              <a:t> les repositories qui se </a:t>
            </a:r>
            <a:r>
              <a:rPr lang="en-US" sz="2800" b="1" dirty="0" err="1">
                <a:solidFill>
                  <a:schemeClr val="tx2"/>
                </a:solidFill>
              </a:rPr>
              <a:t>multiplient</a:t>
            </a:r>
            <a:endParaRPr lang="en-US" sz="2800" b="1" dirty="0">
              <a:solidFill>
                <a:schemeClr val="tx2"/>
              </a:solidFill>
            </a:endParaRPr>
          </a:p>
          <a:p>
            <a:pPr marL="800100" lvl="1" indent="-342900" algn="l">
              <a:buBlip>
                <a:blip r:embed="rId2"/>
              </a:buBlip>
            </a:pPr>
            <a:r>
              <a:rPr lang="en-US" sz="2400" b="1" dirty="0" err="1">
                <a:solidFill>
                  <a:schemeClr val="tx2"/>
                </a:solidFill>
              </a:rPr>
              <a:t>Créer</a:t>
            </a:r>
            <a:r>
              <a:rPr lang="en-US" sz="2400" b="1" dirty="0">
                <a:solidFill>
                  <a:schemeClr val="tx2"/>
                </a:solidFill>
              </a:rPr>
              <a:t> un Interface Disposable</a:t>
            </a:r>
          </a:p>
          <a:p>
            <a:pPr marL="800100" lvl="1" indent="-342900" algn="l">
              <a:buBlip>
                <a:blip r:embed="rId2"/>
              </a:buBlip>
            </a:pPr>
            <a:r>
              <a:rPr lang="en-US" sz="2400" b="1" dirty="0" err="1">
                <a:solidFill>
                  <a:schemeClr val="tx2"/>
                </a:solidFill>
              </a:rPr>
              <a:t>Créer</a:t>
            </a:r>
            <a:r>
              <a:rPr lang="en-US" sz="2400" b="1" dirty="0">
                <a:solidFill>
                  <a:schemeClr val="tx2"/>
                </a:solidFill>
              </a:rPr>
              <a:t> une </a:t>
            </a:r>
            <a:r>
              <a:rPr lang="en-US" sz="2400" b="1" dirty="0" err="1">
                <a:solidFill>
                  <a:schemeClr val="tx2"/>
                </a:solidFill>
              </a:rPr>
              <a:t>classe</a:t>
            </a:r>
            <a:r>
              <a:rPr lang="en-US" sz="2400" b="1" dirty="0">
                <a:solidFill>
                  <a:schemeClr val="tx2"/>
                </a:solidFill>
              </a:rPr>
              <a:t>: CTOR avec </a:t>
            </a:r>
            <a:r>
              <a:rPr lang="en-US" sz="2400" b="1" dirty="0" err="1">
                <a:solidFill>
                  <a:schemeClr val="tx2"/>
                </a:solidFill>
              </a:rPr>
              <a:t>ApplicationDbContext</a:t>
            </a:r>
            <a:endParaRPr lang="en-US" sz="2400" b="1" dirty="0">
              <a:solidFill>
                <a:schemeClr val="tx2"/>
              </a:solidFill>
            </a:endParaRPr>
          </a:p>
          <a:p>
            <a:pPr marL="800100" lvl="1" indent="-342900" algn="l">
              <a:buBlip>
                <a:blip r:embed="rId2"/>
              </a:buBlip>
            </a:pPr>
            <a:r>
              <a:rPr lang="en-US" sz="2400" b="1" dirty="0" err="1">
                <a:solidFill>
                  <a:schemeClr val="tx2"/>
                </a:solidFill>
              </a:rPr>
              <a:t>Contient</a:t>
            </a:r>
            <a:r>
              <a:rPr lang="en-US" sz="2400" b="1" dirty="0">
                <a:solidFill>
                  <a:schemeClr val="tx2"/>
                </a:solidFill>
              </a:rPr>
              <a:t> Save et Dispose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737" y="4038600"/>
            <a:ext cx="4055263" cy="30982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113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Exemple</a:t>
            </a:r>
            <a:r>
              <a:rPr lang="en-US" dirty="0">
                <a:solidFill>
                  <a:schemeClr val="accent1"/>
                </a:solidFill>
              </a:rPr>
              <a:t> Unit Of Work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7CCD6A-106F-4F4F-90E9-3AAF64FD29BF}"/>
              </a:ext>
            </a:extLst>
          </p:cNvPr>
          <p:cNvSpPr/>
          <p:nvPr/>
        </p:nvSpPr>
        <p:spPr>
          <a:xfrm>
            <a:off x="1219200" y="1147824"/>
            <a:ext cx="6920696" cy="478201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interface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IUnitOfWork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: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IDisposable</a:t>
            </a:r>
            <a:r>
              <a:rPr lang="en-CA" sz="12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ICategoryRepository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Category {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}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IStoredProc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StoredProc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}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}</a:t>
            </a:r>
            <a:endParaRPr lang="en-CA" sz="12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endParaRPr lang="fr-FR" sz="1200" dirty="0">
              <a:solidFill>
                <a:srgbClr val="000000"/>
              </a:solidFill>
              <a:latin typeface="Consolas" panose="020B0609020204030204" pitchFamily="49" charset="0"/>
              <a:ea typeface="Calibri" panose="020F0502020204030204" pitchFamily="34" charset="0"/>
              <a:cs typeface="Consolas" panose="020B0609020204030204" pitchFamily="49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UnitOfWork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: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IUnitOfWork</a:t>
            </a:r>
            <a:r>
              <a:rPr lang="en-CA" sz="12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readonly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ApplicationDbContext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UnitOfWork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ApplicationDbContext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</a:t>
            </a:r>
            <a:r>
              <a:rPr lang="en-CA" sz="12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Category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CategoryRepository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StoredProc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StoredProc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}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ICategoryRepository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Category {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}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IStoredProc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StoredProc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{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private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; }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fr-FR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fr-FR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Dispose() {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_</a:t>
            </a:r>
            <a:r>
              <a:rPr lang="fr-FR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db.Dispose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();}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fr-FR" sz="1200" dirty="0">
                <a:solidFill>
                  <a:srgbClr val="008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// Doit être ajouté parce que absent du Repo générique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fr-FR" sz="12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fr-FR" sz="12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Save()</a:t>
            </a:r>
            <a:r>
              <a:rPr lang="en-CA" sz="1200" dirty="0"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{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_</a:t>
            </a:r>
            <a:r>
              <a:rPr lang="fr-FR" sz="12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db.SaveChanges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();}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…</a:t>
            </a:r>
            <a:endParaRPr lang="en-CA" sz="12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9A6AD978-93DF-4767-9E38-926A777185A7}"/>
              </a:ext>
            </a:extLst>
          </p:cNvPr>
          <p:cNvCxnSpPr/>
          <p:nvPr/>
        </p:nvCxnSpPr>
        <p:spPr>
          <a:xfrm>
            <a:off x="1219200" y="2057400"/>
            <a:ext cx="6934200" cy="0"/>
          </a:xfrm>
          <a:prstGeom prst="line">
            <a:avLst/>
          </a:prstGeom>
          <a:ln w="28575">
            <a:solidFill>
              <a:schemeClr val="accent3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88501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Ajouter</a:t>
            </a:r>
            <a:r>
              <a:rPr lang="en-US" dirty="0">
                <a:solidFill>
                  <a:schemeClr val="accent1"/>
                </a:solidFill>
              </a:rPr>
              <a:t> au </a:t>
            </a:r>
            <a:r>
              <a:rPr lang="en-US" dirty="0" err="1">
                <a:solidFill>
                  <a:schemeClr val="accent5"/>
                </a:solidFill>
              </a:rPr>
              <a:t>Startup.cs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b="0" i="1" dirty="0">
                <a:solidFill>
                  <a:schemeClr val="bg1"/>
                </a:solidFill>
              </a:rPr>
              <a:t>(Dependency Injection)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7CCD6A-106F-4F4F-90E9-3AAF64FD29BF}"/>
              </a:ext>
            </a:extLst>
          </p:cNvPr>
          <p:cNvSpPr/>
          <p:nvPr/>
        </p:nvSpPr>
        <p:spPr>
          <a:xfrm>
            <a:off x="609600" y="2438400"/>
            <a:ext cx="7696200" cy="28931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IServiceCollection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services) {</a:t>
            </a:r>
          </a:p>
          <a:p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services.AddDbContext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ApplicationDbContext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&gt;(options =&gt;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options.UseSqlServer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Configuration.GetConnectionString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CA" sz="1400" dirty="0" err="1">
                <a:solidFill>
                  <a:srgbClr val="A31515"/>
                </a:solidFill>
                <a:latin typeface="Consolas" panose="020B0609020204030204" pitchFamily="49" charset="0"/>
              </a:rPr>
              <a:t>DefaultConnection</a:t>
            </a:r>
            <a:r>
              <a:rPr lang="en-CA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)));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services.AddIdentity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IdentityUser,IdentityRole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&gt;().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AddDefaultTokenProviders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AddEntityFrameworkStores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ApplicationDbContext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services.AddScoped</a:t>
            </a:r>
            <a:r>
              <a:rPr lang="en-CA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IUnitOfWork</a:t>
            </a:r>
            <a:r>
              <a:rPr lang="en-CA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, </a:t>
            </a:r>
            <a:r>
              <a:rPr lang="en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UnitOfWork</a:t>
            </a:r>
            <a:r>
              <a:rPr lang="en-CA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&gt;();</a:t>
            </a:r>
          </a:p>
          <a:p>
            <a:pPr lvl="1"/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services.AddScoped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IDbInitializer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DbInitializer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lvl="1"/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services.AddControllersWithViews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AddRazorRuntimeCompilation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services.AddRazorPages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…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5">
            <a:extLst>
              <a:ext uri="{FF2B5EF4-FFF2-40B4-BE49-F238E27FC236}">
                <a16:creationId xmlns:a16="http://schemas.microsoft.com/office/drawing/2014/main" id="{568658B9-AD0F-4F9B-AB4F-395C982D1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1066800"/>
            <a:ext cx="8534400" cy="990600"/>
          </a:xfrm>
        </p:spPr>
        <p:txBody>
          <a:bodyPr>
            <a:normAutofit/>
          </a:bodyPr>
          <a:lstStyle/>
          <a:p>
            <a:pPr marL="457200" indent="-457200" algn="l">
              <a:buBlip>
                <a:blip r:embed="rId2"/>
              </a:buBlip>
            </a:pPr>
            <a:r>
              <a:rPr lang="en-US" dirty="0">
                <a:solidFill>
                  <a:schemeClr val="bg1"/>
                </a:solidFill>
              </a:rPr>
              <a:t>Après Identity</a:t>
            </a:r>
          </a:p>
          <a:p>
            <a:pPr marL="457200" indent="-457200" algn="l">
              <a:buBlip>
                <a:blip r:embed="rId2"/>
              </a:buBlip>
            </a:pPr>
            <a:r>
              <a:rPr lang="en-US" dirty="0">
                <a:solidFill>
                  <a:schemeClr val="bg1"/>
                </a:solidFill>
              </a:rPr>
              <a:t>Avant les Controllers et les Views</a:t>
            </a:r>
          </a:p>
        </p:txBody>
      </p:sp>
    </p:spTree>
    <p:extLst>
      <p:ext uri="{BB962C8B-B14F-4D97-AF65-F5344CB8AC3E}">
        <p14:creationId xmlns:p14="http://schemas.microsoft.com/office/powerpoint/2010/main" val="279899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Pourquoi</a:t>
            </a:r>
            <a:r>
              <a:rPr lang="en-US" dirty="0"/>
              <a:t> </a:t>
            </a:r>
            <a:r>
              <a:rPr lang="en-US" dirty="0" err="1"/>
              <a:t>utiliser</a:t>
            </a:r>
            <a:r>
              <a:rPr lang="en-US" dirty="0"/>
              <a:t> les repositories?</a:t>
            </a:r>
          </a:p>
        </p:txBody>
      </p:sp>
      <p:pic>
        <p:nvPicPr>
          <p:cNvPr id="29" name="construction_worker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1600" y="2819400"/>
            <a:ext cx="2017561" cy="4181475"/>
          </a:xfrm>
          <a:prstGeom prst="rect">
            <a:avLst/>
          </a:prstGeom>
        </p:spPr>
      </p:pic>
      <p:sp>
        <p:nvSpPr>
          <p:cNvPr id="30" name="Rounded Rectangular Callout 29"/>
          <p:cNvSpPr/>
          <p:nvPr/>
        </p:nvSpPr>
        <p:spPr>
          <a:xfrm>
            <a:off x="2209800" y="1371600"/>
            <a:ext cx="3743325" cy="1447800"/>
          </a:xfrm>
          <a:prstGeom prst="wedgeRoundRectCallout">
            <a:avLst>
              <a:gd name="adj1" fmla="val 51125"/>
              <a:gd name="adj2" fmla="val 72551"/>
              <a:gd name="adj3" fmla="val 16667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2400" b="1" dirty="0" err="1">
                <a:solidFill>
                  <a:schemeClr val="bg1"/>
                </a:solidFill>
              </a:rPr>
              <a:t>Diviser</a:t>
            </a:r>
            <a:r>
              <a:rPr lang="en-US" sz="2400" b="1" dirty="0">
                <a:solidFill>
                  <a:schemeClr val="bg1"/>
                </a:solidFill>
              </a:rPr>
              <a:t> pour </a:t>
            </a:r>
            <a:r>
              <a:rPr lang="en-US" sz="2400" b="1" dirty="0" err="1">
                <a:solidFill>
                  <a:schemeClr val="bg1"/>
                </a:solidFill>
              </a:rPr>
              <a:t>mieux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régner</a:t>
            </a:r>
            <a:r>
              <a:rPr lang="en-US" sz="2400" b="1" dirty="0">
                <a:solidFill>
                  <a:schemeClr val="bg1"/>
                </a:solidFill>
              </a:rPr>
              <a:t>! </a:t>
            </a:r>
          </a:p>
          <a:p>
            <a:pPr algn="ctr"/>
            <a:r>
              <a:rPr lang="en-US" sz="2400" b="1" dirty="0" err="1"/>
              <a:t>Mais</a:t>
            </a:r>
            <a:r>
              <a:rPr lang="en-US" sz="2400" b="1" dirty="0"/>
              <a:t> sans se </a:t>
            </a:r>
            <a:r>
              <a:rPr lang="en-US" sz="2400" b="1" dirty="0" err="1"/>
              <a:t>répéter</a:t>
            </a:r>
            <a:r>
              <a:rPr lang="en-US" sz="2400" b="1" dirty="0"/>
              <a:t>!</a:t>
            </a:r>
          </a:p>
          <a:p>
            <a:pPr algn="ctr"/>
            <a:endParaRPr lang="en-US" sz="2400" b="1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8B4126E2-5B0E-42AE-AC16-4843C6ABA7BD}"/>
              </a:ext>
            </a:extLst>
          </p:cNvPr>
          <p:cNvSpPr txBox="1"/>
          <p:nvPr/>
        </p:nvSpPr>
        <p:spPr>
          <a:xfrm>
            <a:off x="609600" y="4754881"/>
            <a:ext cx="2438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i="1" dirty="0"/>
              <a:t>À partir de 2004</a:t>
            </a:r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1847210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1"/>
                </a:solidFill>
              </a:rPr>
              <a:t>Repository Pattern</a:t>
            </a:r>
          </a:p>
        </p:txBody>
      </p:sp>
      <p:sp>
        <p:nvSpPr>
          <p:cNvPr id="5" name="Subtitle 23">
            <a:extLst>
              <a:ext uri="{FF2B5EF4-FFF2-40B4-BE49-F238E27FC236}">
                <a16:creationId xmlns:a16="http://schemas.microsoft.com/office/drawing/2014/main" id="{843EA530-7572-4883-AF72-131077F6CC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143001"/>
            <a:ext cx="8991600" cy="4190999"/>
          </a:xfrm>
        </p:spPr>
        <p:txBody>
          <a:bodyPr>
            <a:normAutofit fontScale="92500" lnSpcReduction="10000"/>
          </a:bodyPr>
          <a:lstStyle/>
          <a:p>
            <a:pPr lvl="1" algn="l"/>
            <a:r>
              <a:rPr lang="fr-CA" sz="3000" b="1" dirty="0">
                <a:solidFill>
                  <a:schemeClr val="accent3"/>
                </a:solidFill>
              </a:rPr>
              <a:t>Collection en mémoire, pas de spécification de la BD</a:t>
            </a:r>
            <a:endParaRPr lang="en-US" sz="3000" b="1" dirty="0">
              <a:solidFill>
                <a:schemeClr val="accent3"/>
              </a:solidFill>
            </a:endParaRPr>
          </a:p>
          <a:p>
            <a:pPr marL="914400" lvl="1" indent="-457200" algn="l">
              <a:buBlip>
                <a:blip r:embed="rId2"/>
              </a:buBlip>
            </a:pP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Fournit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une abstraction des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données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914400" lvl="1" indent="-457200" algn="l">
              <a:buBlip>
                <a:blip r:embed="rId2"/>
              </a:buBlip>
            </a:pP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Réduit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la duplication de la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logique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914400" lvl="1" indent="-457200" algn="l">
              <a:buBlip>
                <a:blip r:embed="rId2"/>
              </a:buBlip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R</a:t>
            </a:r>
            <a:r>
              <a:rPr lang="fr-CA" dirty="0" err="1">
                <a:solidFill>
                  <a:schemeClr val="bg1">
                    <a:lumMod val="95000"/>
                  </a:schemeClr>
                </a:solidFill>
              </a:rPr>
              <a:t>éduit</a:t>
            </a: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 le couplage avec le Framework</a:t>
            </a:r>
          </a:p>
          <a:p>
            <a:pPr marL="914400" lvl="1" indent="-457200" algn="l">
              <a:buBlip>
                <a:blip r:embed="rId2"/>
              </a:buBlip>
            </a:pP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Rend plus flexible</a:t>
            </a:r>
          </a:p>
          <a:p>
            <a:pPr marL="914400" lvl="1" indent="-457200" algn="l">
              <a:buBlip>
                <a:blip r:embed="rId2"/>
              </a:buBlip>
            </a:pP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Augmente le temps dev. </a:t>
            </a:r>
          </a:p>
          <a:p>
            <a:pPr lvl="1" algn="l"/>
            <a:endParaRPr lang="fr-CA" dirty="0">
              <a:solidFill>
                <a:schemeClr val="bg1">
                  <a:lumMod val="95000"/>
                </a:schemeClr>
              </a:solidFill>
            </a:endParaRPr>
          </a:p>
          <a:p>
            <a:pPr lvl="1" algn="l"/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Si la structure change souvent ou petite application, ne pas utiliser de repo.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38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Exemple</a:t>
            </a:r>
            <a:r>
              <a:rPr lang="en-US" dirty="0">
                <a:solidFill>
                  <a:schemeClr val="accent1"/>
                </a:solidFill>
              </a:rPr>
              <a:t> avec et sans Repository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CC01008-D3A2-4536-8A64-49A0559FFDAE}"/>
              </a:ext>
            </a:extLst>
          </p:cNvPr>
          <p:cNvSpPr/>
          <p:nvPr/>
        </p:nvSpPr>
        <p:spPr>
          <a:xfrm>
            <a:off x="304800" y="1752600"/>
            <a:ext cx="8534400" cy="14773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var </a:t>
            </a:r>
            <a:r>
              <a:rPr lang="en-CA" dirty="0" err="1">
                <a:solidFill>
                  <a:srgbClr val="0000FF"/>
                </a:solidFill>
                <a:latin typeface="Consolas" panose="020B0609020204030204" pitchFamily="49" charset="0"/>
              </a:rPr>
              <a:t>CategorySelectList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_</a:t>
            </a:r>
            <a:r>
              <a:rPr lang="en-CA" dirty="0" err="1">
                <a:solidFill>
                  <a:srgbClr val="00008B"/>
                </a:solidFill>
                <a:latin typeface="Consolas" panose="020B0609020204030204" pitchFamily="49" charset="0"/>
              </a:rPr>
              <a:t>db.Category.Select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(</a:t>
            </a:r>
            <a:r>
              <a:rPr lang="en-CA" dirty="0" err="1">
                <a:solidFill>
                  <a:srgbClr val="00008B"/>
                </a:solidFill>
                <a:latin typeface="Consolas" panose="020B0609020204030204" pitchFamily="49" charset="0"/>
              </a:rPr>
              <a:t>i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 =&gt; new </a:t>
            </a:r>
            <a:r>
              <a:rPr lang="en-CA" dirty="0" err="1">
                <a:solidFill>
                  <a:srgbClr val="00008B"/>
                </a:solidFill>
                <a:latin typeface="Consolas" panose="020B0609020204030204" pitchFamily="49" charset="0"/>
              </a:rPr>
              <a:t>SelectListItem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()</a:t>
            </a:r>
            <a:endParaRPr lang="en-CA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Text = </a:t>
            </a:r>
            <a:r>
              <a:rPr lang="en-CA" dirty="0" err="1">
                <a:solidFill>
                  <a:srgbClr val="333333"/>
                </a:solidFill>
                <a:latin typeface="Consolas" panose="020B0609020204030204" pitchFamily="49" charset="0"/>
              </a:rPr>
              <a:t>i.Name</a:t>
            </a:r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	  Value = </a:t>
            </a:r>
            <a:r>
              <a:rPr lang="en-CA" dirty="0" err="1">
                <a:solidFill>
                  <a:srgbClr val="333333"/>
                </a:solidFill>
                <a:latin typeface="Consolas" panose="020B0609020204030204" pitchFamily="49" charset="0"/>
              </a:rPr>
              <a:t>i.Id.ToString</a:t>
            </a:r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  <a:endParaRPr lang="en-CA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itle 22">
            <a:extLst>
              <a:ext uri="{FF2B5EF4-FFF2-40B4-BE49-F238E27FC236}">
                <a16:creationId xmlns:a16="http://schemas.microsoft.com/office/drawing/2014/main" id="{1933E888-2358-456B-AB03-F10E0D811979}"/>
              </a:ext>
            </a:extLst>
          </p:cNvPr>
          <p:cNvSpPr txBox="1">
            <a:spLocks/>
          </p:cNvSpPr>
          <p:nvPr/>
        </p:nvSpPr>
        <p:spPr>
          <a:xfrm>
            <a:off x="304800" y="1241385"/>
            <a:ext cx="7772400" cy="533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solidFill>
                  <a:schemeClr val="accent2"/>
                </a:solidFill>
              </a:rPr>
              <a:t>Sans repository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33F8488-41A5-42EB-A727-DE4F6C135DD0}"/>
              </a:ext>
            </a:extLst>
          </p:cNvPr>
          <p:cNvSpPr/>
          <p:nvPr/>
        </p:nvSpPr>
        <p:spPr>
          <a:xfrm>
            <a:off x="310587" y="4238372"/>
            <a:ext cx="8522826" cy="92333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var </a:t>
            </a:r>
            <a:r>
              <a:rPr lang="en-CA" dirty="0" err="1">
                <a:solidFill>
                  <a:srgbClr val="0000FF"/>
                </a:solidFill>
                <a:latin typeface="Consolas" panose="020B0609020204030204" pitchFamily="49" charset="0"/>
              </a:rPr>
              <a:t>CategorySelectList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_</a:t>
            </a:r>
            <a:r>
              <a:rPr lang="en-CA" dirty="0" err="1">
                <a:solidFill>
                  <a:srgbClr val="00008B"/>
                </a:solidFill>
                <a:latin typeface="Consolas" panose="020B0609020204030204" pitchFamily="49" charset="0"/>
              </a:rPr>
              <a:t>repository,GetCategoryListDropDown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(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CA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CA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Title 22">
            <a:extLst>
              <a:ext uri="{FF2B5EF4-FFF2-40B4-BE49-F238E27FC236}">
                <a16:creationId xmlns:a16="http://schemas.microsoft.com/office/drawing/2014/main" id="{EF4156D1-DC94-4AEC-AF4B-12ADF5137E54}"/>
              </a:ext>
            </a:extLst>
          </p:cNvPr>
          <p:cNvSpPr txBox="1">
            <a:spLocks/>
          </p:cNvSpPr>
          <p:nvPr/>
        </p:nvSpPr>
        <p:spPr>
          <a:xfrm>
            <a:off x="310587" y="3727157"/>
            <a:ext cx="7772400" cy="533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</a:lstStyle>
          <a:p>
            <a:pPr algn="l"/>
            <a:r>
              <a:rPr lang="en-US" sz="2400" dirty="0">
                <a:solidFill>
                  <a:schemeClr val="accent2"/>
                </a:solidFill>
              </a:rPr>
              <a:t>Avec repository</a:t>
            </a:r>
          </a:p>
        </p:txBody>
      </p:sp>
    </p:spTree>
    <p:extLst>
      <p:ext uri="{BB962C8B-B14F-4D97-AF65-F5344CB8AC3E}">
        <p14:creationId xmlns:p14="http://schemas.microsoft.com/office/powerpoint/2010/main" val="34598889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 err="1"/>
              <a:t>Contenu</a:t>
            </a:r>
            <a:r>
              <a:rPr lang="en-US" sz="2900" dirty="0"/>
              <a:t> du Repository Pattern 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0" y="5087955"/>
            <a:ext cx="2378863" cy="18174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68024799-0C46-44EF-9288-BAD0A59FFA25}"/>
              </a:ext>
            </a:extLst>
          </p:cNvPr>
          <p:cNvSpPr/>
          <p:nvPr/>
        </p:nvSpPr>
        <p:spPr>
          <a:xfrm>
            <a:off x="381000" y="1752600"/>
            <a:ext cx="3886200" cy="243840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générique</a:t>
            </a:r>
            <a:endParaRPr lang="en-US" sz="2400" b="1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Get(id)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GetAll</a:t>
            </a:r>
            <a:r>
              <a:rPr lang="en-US" sz="2400" dirty="0">
                <a:solidFill>
                  <a:schemeClr val="tx2"/>
                </a:solidFill>
              </a:rPr>
              <a:t>(param…)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GetFirstOrDefault</a:t>
            </a:r>
            <a:r>
              <a:rPr lang="en-US" sz="2400" dirty="0">
                <a:solidFill>
                  <a:schemeClr val="tx2"/>
                </a:solidFill>
              </a:rPr>
              <a:t>(param…)</a:t>
            </a:r>
          </a:p>
          <a:p>
            <a:r>
              <a:rPr lang="en-US" sz="2400" dirty="0">
                <a:solidFill>
                  <a:schemeClr val="tx2"/>
                </a:solidFill>
              </a:rPr>
              <a:t>Add(obj)</a:t>
            </a:r>
          </a:p>
          <a:p>
            <a:r>
              <a:rPr lang="en-US" sz="2400" dirty="0">
                <a:solidFill>
                  <a:schemeClr val="tx2"/>
                </a:solidFill>
              </a:rPr>
              <a:t>Remove(obj)</a:t>
            </a:r>
            <a:r>
              <a:rPr lang="en-US" sz="2400" b="1" dirty="0">
                <a:solidFill>
                  <a:schemeClr val="tx2"/>
                </a:solidFill>
              </a:rPr>
              <a:t>	</a:t>
            </a:r>
          </a:p>
        </p:txBody>
      </p:sp>
      <p:sp>
        <p:nvSpPr>
          <p:cNvPr id="8" name="Rectangle : coins arrondis 7">
            <a:extLst>
              <a:ext uri="{FF2B5EF4-FFF2-40B4-BE49-F238E27FC236}">
                <a16:creationId xmlns:a16="http://schemas.microsoft.com/office/drawing/2014/main" id="{FF8033E7-DF33-4512-B788-273D9946A98F}"/>
              </a:ext>
            </a:extLst>
          </p:cNvPr>
          <p:cNvSpPr/>
          <p:nvPr/>
        </p:nvSpPr>
        <p:spPr>
          <a:xfrm>
            <a:off x="4876800" y="1181101"/>
            <a:ext cx="3886200" cy="2133600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spécifique</a:t>
            </a:r>
            <a:endParaRPr lang="en-US" sz="2400" b="1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Update(param..)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Toutes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autres</a:t>
            </a:r>
            <a:r>
              <a:rPr lang="en-US" sz="2400" dirty="0">
                <a:solidFill>
                  <a:schemeClr val="tx2"/>
                </a:solidFill>
              </a:rPr>
              <a:t> </a:t>
            </a:r>
            <a:r>
              <a:rPr lang="en-US" sz="2400" dirty="0" err="1">
                <a:solidFill>
                  <a:schemeClr val="tx2"/>
                </a:solidFill>
              </a:rPr>
              <a:t>méthodes</a:t>
            </a:r>
            <a:r>
              <a:rPr lang="en-US" sz="2400" dirty="0">
                <a:solidFill>
                  <a:schemeClr val="tx2"/>
                </a:solidFill>
              </a:rPr>
              <a:t> manipulation de </a:t>
            </a:r>
            <a:r>
              <a:rPr lang="en-US" sz="2400" dirty="0" err="1">
                <a:solidFill>
                  <a:schemeClr val="tx2"/>
                </a:solidFill>
              </a:rPr>
              <a:t>données</a:t>
            </a:r>
            <a:r>
              <a:rPr lang="en-US" sz="2400" b="1" dirty="0">
                <a:solidFill>
                  <a:schemeClr val="tx2"/>
                </a:solidFill>
              </a:rPr>
              <a:t>	</a:t>
            </a:r>
          </a:p>
        </p:txBody>
      </p:sp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6FAC782B-8D75-4511-BCAE-B058A6F4294A}"/>
              </a:ext>
            </a:extLst>
          </p:cNvPr>
          <p:cNvSpPr/>
          <p:nvPr/>
        </p:nvSpPr>
        <p:spPr>
          <a:xfrm>
            <a:off x="4914900" y="3594906"/>
            <a:ext cx="3886200" cy="1352792"/>
          </a:xfrm>
          <a:prstGeom prst="round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b="1" dirty="0">
                <a:solidFill>
                  <a:schemeClr val="bg1"/>
                </a:solidFill>
              </a:rPr>
              <a:t>Repository Validation Rules</a:t>
            </a:r>
          </a:p>
          <a:p>
            <a:r>
              <a:rPr lang="en-US" sz="2400" dirty="0">
                <a:solidFill>
                  <a:schemeClr val="bg1"/>
                </a:solidFill>
              </a:rPr>
              <a:t>Validations pour CRUD</a:t>
            </a:r>
            <a:r>
              <a:rPr lang="en-US" sz="2400" b="1" dirty="0">
                <a:solidFill>
                  <a:schemeClr val="bg1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683653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Exemple</a:t>
            </a:r>
            <a:r>
              <a:rPr lang="en-US" dirty="0">
                <a:solidFill>
                  <a:schemeClr val="accent1"/>
                </a:solidFill>
              </a:rPr>
              <a:t> Repository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7CCD6A-106F-4F4F-90E9-3AAF64FD29BF}"/>
              </a:ext>
            </a:extLst>
          </p:cNvPr>
          <p:cNvSpPr/>
          <p:nvPr/>
        </p:nvSpPr>
        <p:spPr>
          <a:xfrm>
            <a:off x="183266" y="1720840"/>
            <a:ext cx="8686800" cy="258532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public</a:t>
            </a:r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Building</a:t>
            </a:r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CA" dirty="0">
                <a:solidFill>
                  <a:srgbClr val="0000FF"/>
                </a:solidFill>
                <a:latin typeface="Consolas" panose="020B0609020204030204" pitchFamily="49" charset="0"/>
              </a:rPr>
              <a:t>Add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Star</a:t>
            </a:r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star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  <a:endParaRPr lang="en-CA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  <a:endParaRPr lang="en-CA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CA" dirty="0">
                <a:solidFill>
                  <a:srgbClr val="0000FF"/>
                </a:solidFill>
                <a:latin typeface="Consolas" panose="020B0609020204030204" pitchFamily="49" charset="0"/>
              </a:rPr>
              <a:t>Validate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dirty="0">
                <a:solidFill>
                  <a:srgbClr val="FF4500"/>
                </a:solidFill>
                <a:latin typeface="Consolas" panose="020B0609020204030204" pitchFamily="49" charset="0"/>
              </a:rPr>
              <a:t>star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CA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          </a:t>
            </a:r>
            <a:b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CA" dirty="0" err="1">
                <a:solidFill>
                  <a:srgbClr val="00008B"/>
                </a:solidFill>
                <a:latin typeface="Consolas" panose="020B0609020204030204" pitchFamily="49" charset="0"/>
              </a:rPr>
              <a:t>this</a:t>
            </a:r>
            <a:r>
              <a:rPr lang="en-CA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CA" dirty="0" err="1">
                <a:solidFill>
                  <a:srgbClr val="FF4500"/>
                </a:solidFill>
                <a:latin typeface="Consolas" panose="020B0609020204030204" pitchFamily="49" charset="0"/>
              </a:rPr>
              <a:t>context</a:t>
            </a:r>
            <a:r>
              <a:rPr lang="en-CA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CA" dirty="0" err="1">
                <a:solidFill>
                  <a:srgbClr val="FF4500"/>
                </a:solidFill>
                <a:latin typeface="Consolas" panose="020B0609020204030204" pitchFamily="49" charset="0"/>
              </a:rPr>
              <a:t>Stars</a:t>
            </a:r>
            <a:r>
              <a:rPr lang="en-CA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CA" dirty="0" err="1">
                <a:solidFill>
                  <a:srgbClr val="0000FF"/>
                </a:solidFill>
                <a:latin typeface="Consolas" panose="020B0609020204030204" pitchFamily="49" charset="0"/>
              </a:rPr>
              <a:t>Add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dirty="0">
                <a:solidFill>
                  <a:srgbClr val="FF4500"/>
                </a:solidFill>
                <a:latin typeface="Consolas" panose="020B0609020204030204" pitchFamily="49" charset="0"/>
              </a:rPr>
              <a:t>star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CA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CA" dirty="0" err="1">
                <a:solidFill>
                  <a:srgbClr val="00008B"/>
                </a:solidFill>
                <a:latin typeface="Consolas" panose="020B0609020204030204" pitchFamily="49" charset="0"/>
              </a:rPr>
              <a:t>this</a:t>
            </a:r>
            <a:r>
              <a:rPr lang="en-CA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CA" dirty="0" err="1">
                <a:solidFill>
                  <a:srgbClr val="FF4500"/>
                </a:solidFill>
                <a:latin typeface="Consolas" panose="020B0609020204030204" pitchFamily="49" charset="0"/>
              </a:rPr>
              <a:t>context</a:t>
            </a:r>
            <a:r>
              <a:rPr lang="en-CA" dirty="0" err="1">
                <a:solidFill>
                  <a:srgbClr val="000000"/>
                </a:solidFill>
                <a:latin typeface="Consolas" panose="020B0609020204030204" pitchFamily="49" charset="0"/>
              </a:rPr>
              <a:t>.</a:t>
            </a:r>
            <a:r>
              <a:rPr lang="en-CA" dirty="0" err="1">
                <a:solidFill>
                  <a:srgbClr val="0000FF"/>
                </a:solidFill>
                <a:latin typeface="Consolas" panose="020B0609020204030204" pitchFamily="49" charset="0"/>
              </a:rPr>
              <a:t>SaveChanges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en-CA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b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</a:br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CA" dirty="0">
                <a:solidFill>
                  <a:srgbClr val="00008B"/>
                </a:solidFill>
                <a:latin typeface="Consolas" panose="020B0609020204030204" pitchFamily="49" charset="0"/>
              </a:rPr>
              <a:t>return</a:t>
            </a:r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</a:t>
            </a:r>
            <a:r>
              <a:rPr lang="en-CA" dirty="0">
                <a:solidFill>
                  <a:srgbClr val="FF4500"/>
                </a:solidFill>
                <a:latin typeface="Consolas" panose="020B0609020204030204" pitchFamily="49" charset="0"/>
              </a:rPr>
              <a:t>building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endParaRPr lang="en-CA" dirty="0">
              <a:solidFill>
                <a:srgbClr val="333333"/>
              </a:solidFill>
              <a:latin typeface="Consolas" panose="020B0609020204030204" pitchFamily="49" charset="0"/>
            </a:endParaRPr>
          </a:p>
          <a:p>
            <a:r>
              <a:rPr lang="en-CA" dirty="0">
                <a:solidFill>
                  <a:srgbClr val="333333"/>
                </a:solidFill>
                <a:latin typeface="Consolas" panose="020B0609020204030204" pitchFamily="49" charset="0"/>
              </a:rPr>
              <a:t>        </a:t>
            </a:r>
            <a:r>
              <a:rPr lang="en-CA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b="0" dirty="0">
              <a:solidFill>
                <a:srgbClr val="333333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5846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18F091DF-C61C-4194-ACB4-22D2965AC8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1219200"/>
          </a:xfrm>
        </p:spPr>
        <p:txBody>
          <a:bodyPr/>
          <a:lstStyle/>
          <a:p>
            <a:r>
              <a:rPr lang="fr-CA" dirty="0"/>
              <a:t>Moyenne application</a:t>
            </a:r>
            <a:endParaRPr lang="en-CA" dirty="0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6DDFFF9F-590F-4045-A01D-0A83F6B9FD0E}"/>
              </a:ext>
            </a:extLst>
          </p:cNvPr>
          <p:cNvSpPr/>
          <p:nvPr/>
        </p:nvSpPr>
        <p:spPr>
          <a:xfrm>
            <a:off x="2514600" y="1600200"/>
            <a:ext cx="4114800" cy="3912244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2"/>
                </a:solidFill>
              </a:rPr>
              <a:t>Repository </a:t>
            </a:r>
            <a:r>
              <a:rPr lang="en-US" sz="2400" b="1" dirty="0" err="1">
                <a:solidFill>
                  <a:schemeClr val="tx2"/>
                </a:solidFill>
              </a:rPr>
              <a:t>complet</a:t>
            </a:r>
            <a:endParaRPr lang="en-US" sz="2400" b="1" dirty="0">
              <a:solidFill>
                <a:schemeClr val="tx2"/>
              </a:solidFill>
            </a:endParaRPr>
          </a:p>
          <a:p>
            <a:pPr algn="ctr"/>
            <a:r>
              <a:rPr lang="en-US" sz="2400" i="1" dirty="0" err="1">
                <a:solidFill>
                  <a:schemeClr val="tx2"/>
                </a:solidFill>
              </a:rPr>
              <a:t>Toutes</a:t>
            </a:r>
            <a:r>
              <a:rPr lang="en-US" sz="2400" i="1" dirty="0">
                <a:solidFill>
                  <a:schemeClr val="tx2"/>
                </a:solidFill>
              </a:rPr>
              <a:t> les entities</a:t>
            </a:r>
          </a:p>
          <a:p>
            <a:r>
              <a:rPr lang="en-US" sz="2400" dirty="0">
                <a:solidFill>
                  <a:schemeClr val="tx2"/>
                </a:solidFill>
              </a:rPr>
              <a:t>Add</a:t>
            </a:r>
          </a:p>
          <a:p>
            <a:r>
              <a:rPr lang="en-US" sz="2400" dirty="0">
                <a:solidFill>
                  <a:schemeClr val="tx2"/>
                </a:solidFill>
              </a:rPr>
              <a:t>Create</a:t>
            </a:r>
          </a:p>
          <a:p>
            <a:r>
              <a:rPr lang="en-US" sz="2400" dirty="0">
                <a:solidFill>
                  <a:schemeClr val="tx2"/>
                </a:solidFill>
              </a:rPr>
              <a:t>Update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Spécifique</a:t>
            </a:r>
            <a:endParaRPr lang="en-US" sz="2400" dirty="0">
              <a:solidFill>
                <a:schemeClr val="tx2"/>
              </a:solidFill>
            </a:endParaRPr>
          </a:p>
          <a:p>
            <a:r>
              <a:rPr lang="en-US" sz="2400" dirty="0">
                <a:solidFill>
                  <a:schemeClr val="tx2"/>
                </a:solidFill>
              </a:rPr>
              <a:t>Validation</a:t>
            </a:r>
          </a:p>
          <a:p>
            <a:r>
              <a:rPr lang="en-US" sz="2400" dirty="0" err="1">
                <a:solidFill>
                  <a:schemeClr val="tx2"/>
                </a:solidFill>
              </a:rPr>
              <a:t>Etc</a:t>
            </a:r>
            <a:r>
              <a:rPr lang="en-US" sz="2400" dirty="0">
                <a:solidFill>
                  <a:schemeClr val="tx2"/>
                </a:solidFill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216745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Exemple</a:t>
            </a:r>
            <a:r>
              <a:rPr lang="en-US" dirty="0">
                <a:solidFill>
                  <a:schemeClr val="accent1"/>
                </a:solidFill>
              </a:rPr>
              <a:t> Interface Repository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7CCD6A-106F-4F4F-90E9-3AAF64FD29BF}"/>
              </a:ext>
            </a:extLst>
          </p:cNvPr>
          <p:cNvSpPr/>
          <p:nvPr/>
        </p:nvSpPr>
        <p:spPr>
          <a:xfrm>
            <a:off x="165904" y="1143001"/>
            <a:ext cx="8686800" cy="53355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interface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IRepository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where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T: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class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{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T Get(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id);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IEnumerable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&lt;T&gt;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GetAll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Expression&lt;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&lt;T,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&gt;&gt; filter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IQueryable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&lt;T&gt;,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IOrderedQueryable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&lt;T&gt;&gt;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orderBy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includeProperties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null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 );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T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GetFirstDefault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Expression&lt;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Func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&lt;T,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bool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&gt;&gt; filter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null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,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string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includeProperties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null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 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fr-FR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Add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 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entity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fr-FR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Remove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fr-FR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int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id);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fr-FR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Remove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(T 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entity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 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  </a:t>
            </a:r>
            <a:r>
              <a:rPr lang="fr-FR" sz="1400" dirty="0" err="1">
                <a:solidFill>
                  <a:srgbClr val="0000FF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void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RemoveRange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(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IEnumerable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&lt;T&gt; 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entity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);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6000"/>
              </a:lnSpc>
              <a:spcAft>
                <a:spcPts val="0"/>
              </a:spcAft>
            </a:pP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…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99162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Exemple</a:t>
            </a:r>
            <a:r>
              <a:rPr lang="en-US" dirty="0">
                <a:solidFill>
                  <a:schemeClr val="accent1"/>
                </a:solidFill>
              </a:rPr>
              <a:t> Repository Class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7CCD6A-106F-4F4F-90E9-3AAF64FD29BF}"/>
              </a:ext>
            </a:extLst>
          </p:cNvPr>
          <p:cNvSpPr/>
          <p:nvPr/>
        </p:nvSpPr>
        <p:spPr>
          <a:xfrm>
            <a:off x="165904" y="1143001"/>
            <a:ext cx="8686800" cy="483209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Repository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: </a:t>
            </a:r>
            <a:r>
              <a:rPr lang="en-US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IRepository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&lt;T&gt;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T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ApplicationDbContext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internal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&lt;T&gt;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2B91AF"/>
                </a:solidFill>
                <a:latin typeface="Consolas" panose="020B0609020204030204" pitchFamily="49" charset="0"/>
              </a:rPr>
              <a:t>Repository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ApplicationDbContext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_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CA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.dbSet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_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db.Set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&lt;T&gt;();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fr-FR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Add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(T </a:t>
            </a:r>
            <a:r>
              <a:rPr lang="fr-FR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entity</a:t>
            </a:r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dbSet.Add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(entity);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T Get(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id)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dbSet.Find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(id);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 …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0741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AF34C14-D59E-44E9-A955-0AF52BAB812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0BA9107-1D67-4F91-A66F-0BC825A26B7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7E4627B-B718-4A40-9B51-003894C2777F}"/>
</file>

<file path=docProps/app.xml><?xml version="1.0" encoding="utf-8"?>
<Properties xmlns="http://schemas.openxmlformats.org/officeDocument/2006/extended-properties" xmlns:vt="http://schemas.openxmlformats.org/officeDocument/2006/docPropsVTypes">
  <TotalTime>6777</TotalTime>
  <Words>1086</Words>
  <Application>Microsoft Office PowerPoint</Application>
  <PresentationFormat>Affichage à l'écran (4:3)</PresentationFormat>
  <Paragraphs>270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Consolas</vt:lpstr>
      <vt:lpstr>Impact</vt:lpstr>
      <vt:lpstr>Office Theme</vt:lpstr>
      <vt:lpstr>Programmation Web Transactionnelle</vt:lpstr>
      <vt:lpstr>Pourquoi utiliser les repositories?</vt:lpstr>
      <vt:lpstr>Repository Pattern</vt:lpstr>
      <vt:lpstr>Exemple avec et sans Repository</vt:lpstr>
      <vt:lpstr>Contenu du Repository Pattern </vt:lpstr>
      <vt:lpstr>Exemple Repository</vt:lpstr>
      <vt:lpstr>Moyenne application</vt:lpstr>
      <vt:lpstr>Exemple Interface Repository</vt:lpstr>
      <vt:lpstr>Exemple Repository Class</vt:lpstr>
      <vt:lpstr>Moyenne application</vt:lpstr>
      <vt:lpstr>Moyenne application</vt:lpstr>
      <vt:lpstr>Exemple Repository Class</vt:lpstr>
      <vt:lpstr>Moyenne à grosse application</vt:lpstr>
      <vt:lpstr>Moyenne à grosse application</vt:lpstr>
      <vt:lpstr>Moyenne à grosse application</vt:lpstr>
      <vt:lpstr>Unit Of Work</vt:lpstr>
      <vt:lpstr>Exemple Unit Of Work</vt:lpstr>
      <vt:lpstr>Ajouter au Startup.cs (Dependency Injection)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Giroux Veilleux Thierry</cp:lastModifiedBy>
  <cp:revision>117</cp:revision>
  <dcterms:created xsi:type="dcterms:W3CDTF">2012-04-23T14:57:20Z</dcterms:created>
  <dcterms:modified xsi:type="dcterms:W3CDTF">2021-09-03T19:50:19Z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

<file path=docProps/thumbnail.jpeg>
</file>